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74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1" r:id="rId14"/>
    <p:sldId id="267" r:id="rId15"/>
    <p:sldId id="268" r:id="rId16"/>
    <p:sldId id="269" r:id="rId17"/>
    <p:sldId id="272" r:id="rId18"/>
    <p:sldId id="270" r:id="rId19"/>
    <p:sldId id="273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0E57D-6CA1-47A4-940B-15396EA9F750}" type="datetimeFigureOut">
              <a:rPr lang="en-US"/>
              <a:pPr>
                <a:defRPr/>
              </a:pPr>
              <a:t>1/21/2010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99E24-1E8D-447E-8271-2979480730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B32E4-26FF-4FC7-BB34-A2CA1EF5E88A}" type="datetimeFigureOut">
              <a:rPr lang="en-US"/>
              <a:pPr>
                <a:defRPr/>
              </a:pPr>
              <a:t>1/21/2010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EF0F0-1A77-4C84-934B-47AED0427C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CFC7A-9814-4260-8F08-E93FC0187C8B}" type="datetimeFigureOut">
              <a:rPr lang="en-US"/>
              <a:pPr>
                <a:defRPr/>
              </a:pPr>
              <a:t>1/21/2010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CF7DF-29FA-4654-912C-1E321ADF4E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4F268-C178-49F4-A845-84A276AD69EE}" type="datetimeFigureOut">
              <a:rPr lang="en-US"/>
              <a:pPr>
                <a:defRPr/>
              </a:pPr>
              <a:t>1/21/2010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A9028-CD65-493B-8502-9D10A7C2DB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B7406-C2CF-4CEA-9ADE-BA40ED314B61}" type="datetimeFigureOut">
              <a:rPr lang="en-US"/>
              <a:pPr>
                <a:defRPr/>
              </a:pPr>
              <a:t>1/21/2010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0F033-F725-4DFD-9B9B-73374ACB21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C06EB-1D14-4F25-87FE-854F91B4D1A7}" type="datetimeFigureOut">
              <a:rPr lang="en-US"/>
              <a:pPr>
                <a:defRPr/>
              </a:pPr>
              <a:t>1/21/2010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72C54-2461-4FD2-9F2B-5EB3F6E180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E5D06-3F57-4FCD-BA29-92F08EB50A4A}" type="datetimeFigureOut">
              <a:rPr lang="en-US"/>
              <a:pPr>
                <a:defRPr/>
              </a:pPr>
              <a:t>1/21/2010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E4870-2948-4731-A06C-029083CA40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3864B-4076-4E7B-A7B5-3A3E129C3089}" type="datetimeFigureOut">
              <a:rPr lang="en-US"/>
              <a:pPr>
                <a:defRPr/>
              </a:pPr>
              <a:t>1/21/2010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5726E-657C-4384-8381-ACFDEADA26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5ABA1-12A5-4BBE-83B9-6D91580B803D}" type="datetimeFigureOut">
              <a:rPr lang="en-US"/>
              <a:pPr>
                <a:defRPr/>
              </a:pPr>
              <a:t>1/21/2010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F5C8C-6E89-42B1-8697-ECE7F83CD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BEC27-EE77-44FE-9ABC-7FDC136FDCD1}" type="datetimeFigureOut">
              <a:rPr lang="en-US"/>
              <a:pPr>
                <a:defRPr/>
              </a:pPr>
              <a:t>1/21/2010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DBD51-B509-47C7-968C-EA602B81E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D83D9-F6F6-43B4-BCB4-1F95ABDF6250}" type="datetimeFigureOut">
              <a:rPr lang="en-US"/>
              <a:pPr>
                <a:defRPr/>
              </a:pPr>
              <a:t>1/21/2010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6EE92-696E-4F7A-B3FD-EED8D7A0A5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E83BE47-BCFA-4EB5-9E1B-54393949B924}" type="datetimeFigureOut">
              <a:rPr lang="en-US"/>
              <a:pPr>
                <a:defRPr/>
              </a:pPr>
              <a:t>1/21/2010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506909-5E40-4325-B4B8-5AFDE583BD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17" r:id="rId3"/>
    <p:sldLayoutId id="2147483716" r:id="rId4"/>
    <p:sldLayoutId id="2147483715" r:id="rId5"/>
    <p:sldLayoutId id="2147483714" r:id="rId6"/>
    <p:sldLayoutId id="2147483713" r:id="rId7"/>
    <p:sldLayoutId id="2147483712" r:id="rId8"/>
    <p:sldLayoutId id="2147483720" r:id="rId9"/>
    <p:sldLayoutId id="2147483711" r:id="rId10"/>
    <p:sldLayoutId id="214748371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isail.wikidot.com/curriculum-mappin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lastic.com/librarypublishin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lma.org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brobinson@galesburg205.org" TargetMode="External"/><Relationship Id="rId2" Type="http://schemas.openxmlformats.org/officeDocument/2006/relationships/hyperlink" Target="mailto:agreen@alliancelibrarysystem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csemande@cantonusd.or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e.net/" TargetMode="External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la.org/aasl/standard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0" descr="isl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5943600"/>
            <a:ext cx="19812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 Box 11"/>
          <p:cNvSpPr txBox="1">
            <a:spLocks noChangeArrowheads="1"/>
          </p:cNvSpPr>
          <p:nvPr/>
        </p:nvSpPr>
        <p:spPr bwMode="auto">
          <a:xfrm>
            <a:off x="381000" y="2895600"/>
            <a:ext cx="830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600" b="1">
              <a:latin typeface="Constantia" pitchFamily="18" charset="0"/>
            </a:endParaRPr>
          </a:p>
        </p:txBody>
      </p:sp>
      <p:sp>
        <p:nvSpPr>
          <p:cNvPr id="13315" name="Rectangle 7"/>
          <p:cNvSpPr>
            <a:spLocks noChangeArrowheads="1"/>
          </p:cNvSpPr>
          <p:nvPr/>
        </p:nvSpPr>
        <p:spPr bwMode="auto">
          <a:xfrm>
            <a:off x="304800" y="2895600"/>
            <a:ext cx="8610600" cy="1905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onstantia" pitchFamily="18" charset="0"/>
            </a:endParaRPr>
          </a:p>
        </p:txBody>
      </p:sp>
      <p:pic>
        <p:nvPicPr>
          <p:cNvPr id="13316" name="Picture 6" descr="Isail logo copy"/>
          <p:cNvPicPr>
            <a:picLocks noChangeAspect="1" noChangeArrowheads="1"/>
          </p:cNvPicPr>
          <p:nvPr/>
        </p:nvPicPr>
        <p:blipFill>
          <a:blip r:embed="rId3"/>
          <a:srcRect l="7607" t="40645" r="5688" b="36130"/>
          <a:stretch>
            <a:fillRect/>
          </a:stretch>
        </p:blipFill>
        <p:spPr bwMode="auto">
          <a:xfrm>
            <a:off x="228600" y="2743200"/>
            <a:ext cx="8686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8"/>
          <p:cNvSpPr>
            <a:spLocks noChangeArrowheads="1"/>
          </p:cNvSpPr>
          <p:nvPr/>
        </p:nvSpPr>
        <p:spPr bwMode="auto">
          <a:xfrm>
            <a:off x="0" y="4343400"/>
            <a:ext cx="9090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3366FF"/>
                </a:solidFill>
                <a:latin typeface="Constantia" pitchFamily="18" charset="0"/>
              </a:rPr>
              <a:t>Illinois Standards Aligned Instruction for Libraries</a:t>
            </a:r>
          </a:p>
        </p:txBody>
      </p:sp>
      <p:sp>
        <p:nvSpPr>
          <p:cNvPr id="13318" name="TextBox 13"/>
          <p:cNvSpPr txBox="1">
            <a:spLocks noChangeArrowheads="1"/>
          </p:cNvSpPr>
          <p:nvPr/>
        </p:nvSpPr>
        <p:spPr bwMode="auto">
          <a:xfrm>
            <a:off x="533400" y="1608138"/>
            <a:ext cx="81534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Arial Black" pitchFamily="34" charset="0"/>
              </a:rPr>
              <a:t>Navigating Between the Library and the Classroom with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57250"/>
            <a:ext cx="8229600" cy="1139825"/>
          </a:xfrm>
        </p:spPr>
        <p:txBody>
          <a:bodyPr/>
          <a:lstStyle/>
          <a:p>
            <a:r>
              <a:rPr lang="en-US" sz="6000" smtClean="0"/>
              <a:t>Sample Lesson Plan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2179638"/>
            <a:ext cx="8229600" cy="45259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200">
                <a:latin typeface="+mn-lt"/>
              </a:rPr>
              <a:t>Class: Ms. Hart, Second Grade, 22 students</a:t>
            </a: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sz="2200">
              <a:latin typeface="+mn-lt"/>
            </a:endParaRP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200">
                <a:latin typeface="+mn-lt"/>
              </a:rPr>
              <a:t>Time: 20 of 30 minutes</a:t>
            </a: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sz="2200">
              <a:latin typeface="+mn-lt"/>
            </a:endParaRP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200">
                <a:latin typeface="+mn-lt"/>
              </a:rPr>
              <a:t>Task: Students will be given ten slips of paper that represent books with simple call numbers (Fiction &amp; Nonfiction) and be asked to “shelve” the books in order by arranging the slips correctly on the table in front of them. Students have worked on Dewey before, so only a quick review of skill set is needed.</a:t>
            </a: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sz="2200">
              <a:latin typeface="+mn-lt"/>
            </a:endParaRP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200">
                <a:latin typeface="+mn-lt"/>
              </a:rPr>
              <a:t>Once students have the slips correctly arranged, they are allowed to choose their book to checkout and sit quietly to read.</a:t>
            </a:r>
            <a:r>
              <a:rPr lang="en-US">
                <a:latin typeface="+mn-lt"/>
              </a:rPr>
              <a:t> </a:t>
            </a: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endParaRPr lang="en-US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592138"/>
            <a:ext cx="8839200" cy="6037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3554" name="AutoShape 20"/>
          <p:cNvSpPr>
            <a:spLocks noChangeArrowheads="1"/>
          </p:cNvSpPr>
          <p:nvPr/>
        </p:nvSpPr>
        <p:spPr bwMode="auto">
          <a:xfrm rot="5400000">
            <a:off x="4800600" y="896938"/>
            <a:ext cx="3657600" cy="3505200"/>
          </a:xfrm>
          <a:prstGeom prst="wedgeEllipseCallout">
            <a:avLst>
              <a:gd name="adj1" fmla="val -32384"/>
              <a:gd name="adj2" fmla="val 68880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/>
          <a:lstStyle/>
          <a:p>
            <a:pPr algn="ctr"/>
            <a:endParaRPr lang="en-US">
              <a:latin typeface="Constantia" pitchFamily="18" charset="0"/>
            </a:endParaRPr>
          </a:p>
        </p:txBody>
      </p:sp>
      <p:sp>
        <p:nvSpPr>
          <p:cNvPr id="23555" name="Text Box 19"/>
          <p:cNvSpPr txBox="1">
            <a:spLocks noChangeArrowheads="1"/>
          </p:cNvSpPr>
          <p:nvPr/>
        </p:nvSpPr>
        <p:spPr bwMode="auto">
          <a:xfrm>
            <a:off x="5181600" y="1430338"/>
            <a:ext cx="2895600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u="sng">
                <a:latin typeface="Constantia" pitchFamily="18" charset="0"/>
              </a:rPr>
              <a:t>Grades K-2 - Standard 1:</a:t>
            </a:r>
            <a:r>
              <a:rPr lang="en-US" b="1">
                <a:latin typeface="Constantia" pitchFamily="18" charset="0"/>
              </a:rPr>
              <a:t> </a:t>
            </a:r>
          </a:p>
          <a:p>
            <a:pPr algn="ctr"/>
            <a:r>
              <a:rPr lang="en-US" b="1">
                <a:latin typeface="Constantia" pitchFamily="18" charset="0"/>
              </a:rPr>
              <a:t>Accesses information efficiently and effectively to inquire, think critically, and gain knowledge…</a:t>
            </a:r>
          </a:p>
          <a:p>
            <a:pPr algn="ctr"/>
            <a:r>
              <a:rPr lang="en-US" b="1">
                <a:latin typeface="Constantia" pitchFamily="18" charset="0"/>
              </a:rPr>
              <a:t>Develops and uses successful strategies for locating information</a:t>
            </a:r>
            <a:endParaRPr lang="en-US" sz="1600" b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744538"/>
            <a:ext cx="8839200" cy="6037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4578" name="AutoShape 13"/>
          <p:cNvSpPr>
            <a:spLocks noChangeArrowheads="1"/>
          </p:cNvSpPr>
          <p:nvPr/>
        </p:nvSpPr>
        <p:spPr bwMode="auto">
          <a:xfrm rot="5400000">
            <a:off x="2286000" y="2878138"/>
            <a:ext cx="3124200" cy="2514600"/>
          </a:xfrm>
          <a:prstGeom prst="wedgeEllipseCallout">
            <a:avLst>
              <a:gd name="adj1" fmla="val -32199"/>
              <a:gd name="adj2" fmla="val 83282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/>
          <a:lstStyle/>
          <a:p>
            <a:pPr algn="ctr"/>
            <a:endParaRPr lang="en-US">
              <a:latin typeface="Constantia" pitchFamily="18" charset="0"/>
            </a:endParaRPr>
          </a:p>
        </p:txBody>
      </p:sp>
      <p:sp>
        <p:nvSpPr>
          <p:cNvPr id="24579" name="Text Box 12"/>
          <p:cNvSpPr txBox="1">
            <a:spLocks noChangeArrowheads="1"/>
          </p:cNvSpPr>
          <p:nvPr/>
        </p:nvSpPr>
        <p:spPr bwMode="auto">
          <a:xfrm>
            <a:off x="2895600" y="3106738"/>
            <a:ext cx="18288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>
                <a:latin typeface="Constantia" pitchFamily="18" charset="0"/>
              </a:rPr>
              <a:t>Library Benchmark:</a:t>
            </a:r>
          </a:p>
          <a:p>
            <a:pPr algn="ctr">
              <a:spcBef>
                <a:spcPct val="50000"/>
              </a:spcBef>
            </a:pPr>
            <a:r>
              <a:rPr lang="en-US" b="1">
                <a:latin typeface="Constantia" pitchFamily="18" charset="0"/>
              </a:rPr>
              <a:t> Understands the basic organizational pattern of library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744538"/>
            <a:ext cx="8839200" cy="6037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5602" name="AutoShape 5"/>
          <p:cNvSpPr>
            <a:spLocks noChangeArrowheads="1"/>
          </p:cNvSpPr>
          <p:nvPr/>
        </p:nvSpPr>
        <p:spPr bwMode="auto">
          <a:xfrm rot="17139060" flipH="1">
            <a:off x="1057275" y="2611438"/>
            <a:ext cx="3895725" cy="3733800"/>
          </a:xfrm>
          <a:prstGeom prst="wedgeEllipseCallout">
            <a:avLst>
              <a:gd name="adj1" fmla="val -62023"/>
              <a:gd name="adj2" fmla="val 26889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/>
          <a:lstStyle/>
          <a:p>
            <a:pPr algn="ctr"/>
            <a:endParaRPr lang="en-US">
              <a:latin typeface="Constantia" pitchFamily="18" charset="0"/>
            </a:endParaRPr>
          </a:p>
        </p:txBody>
      </p:sp>
      <p:sp>
        <p:nvSpPr>
          <p:cNvPr id="25603" name="Text Box 6"/>
          <p:cNvSpPr txBox="1">
            <a:spLocks noChangeArrowheads="1"/>
          </p:cNvSpPr>
          <p:nvPr/>
        </p:nvSpPr>
        <p:spPr bwMode="auto">
          <a:xfrm>
            <a:off x="1600200" y="2886075"/>
            <a:ext cx="2971800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onstantia" pitchFamily="18" charset="0"/>
              </a:rPr>
              <a:t>Illinois State Learning Standards:</a:t>
            </a:r>
            <a:endParaRPr lang="en-US" sz="800" b="1">
              <a:latin typeface="Constantia" pitchFamily="18" charset="0"/>
            </a:endParaRPr>
          </a:p>
          <a:p>
            <a:pPr algn="ctr"/>
            <a:r>
              <a:rPr lang="en-US" b="1">
                <a:latin typeface="Constantia" pitchFamily="18" charset="0"/>
              </a:rPr>
              <a:t> </a:t>
            </a:r>
          </a:p>
          <a:p>
            <a:r>
              <a:rPr lang="en-US" sz="1400" b="1">
                <a:latin typeface="Constantia" pitchFamily="18" charset="0"/>
              </a:rPr>
              <a:t>(English )2.A.1b Classify literary works as fiction or non-fiction</a:t>
            </a:r>
            <a:endParaRPr lang="en-US" sz="800" b="1">
              <a:latin typeface="Constantia" pitchFamily="18" charset="0"/>
            </a:endParaRPr>
          </a:p>
          <a:p>
            <a:endParaRPr lang="en-US" sz="1400" b="1">
              <a:latin typeface="Constantia" pitchFamily="18" charset="0"/>
            </a:endParaRPr>
          </a:p>
          <a:p>
            <a:r>
              <a:rPr lang="en-US" sz="1400" b="1">
                <a:latin typeface="Constantia" pitchFamily="18" charset="0"/>
              </a:rPr>
              <a:t>(Math) 6.A.1a Identify whole numbers and compare them using the symbols &lt;,&gt; or = and the words “greater than”, “less than” or “equal to” applying counting, grouping and place value concepts</a:t>
            </a:r>
          </a:p>
        </p:txBody>
      </p:sp>
      <p:sp>
        <p:nvSpPr>
          <p:cNvPr id="25604" name="AutoShape 7"/>
          <p:cNvSpPr>
            <a:spLocks noChangeArrowheads="1"/>
          </p:cNvSpPr>
          <p:nvPr/>
        </p:nvSpPr>
        <p:spPr bwMode="auto">
          <a:xfrm rot="15764645" flipH="1">
            <a:off x="4414838" y="2714625"/>
            <a:ext cx="2432050" cy="2454275"/>
          </a:xfrm>
          <a:prstGeom prst="wedgeEllipseCallout">
            <a:avLst>
              <a:gd name="adj1" fmla="val -44093"/>
              <a:gd name="adj2" fmla="val 55227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/>
          <a:lstStyle/>
          <a:p>
            <a:pPr algn="ctr"/>
            <a:endParaRPr lang="en-US">
              <a:latin typeface="Constantia" pitchFamily="18" charset="0"/>
            </a:endParaRPr>
          </a:p>
        </p:txBody>
      </p:sp>
      <p:sp>
        <p:nvSpPr>
          <p:cNvPr id="25605" name="Text Box 8"/>
          <p:cNvSpPr txBox="1">
            <a:spLocks noChangeArrowheads="1"/>
          </p:cNvSpPr>
          <p:nvPr/>
        </p:nvSpPr>
        <p:spPr bwMode="auto">
          <a:xfrm>
            <a:off x="4551363" y="3090863"/>
            <a:ext cx="22098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onstantia" pitchFamily="18" charset="0"/>
              </a:rPr>
              <a:t>AASL Standards</a:t>
            </a:r>
          </a:p>
          <a:p>
            <a:pPr algn="ctr"/>
            <a:endParaRPr lang="en-US" b="1">
              <a:latin typeface="Constantia" pitchFamily="18" charset="0"/>
            </a:endParaRPr>
          </a:p>
          <a:p>
            <a:r>
              <a:rPr lang="en-US" sz="1400" b="1">
                <a:latin typeface="Constantia" pitchFamily="18" charset="0"/>
              </a:rPr>
              <a:t>1.1.2 Use prior and background knowledge as context for new learning.</a:t>
            </a:r>
          </a:p>
          <a:p>
            <a:r>
              <a:rPr lang="en-US" sz="1400" b="1">
                <a:latin typeface="Constantia" pitchFamily="18" charset="0"/>
              </a:rPr>
              <a:t>   (and there’s more…)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1139825"/>
          </a:xfrm>
        </p:spPr>
        <p:txBody>
          <a:bodyPr/>
          <a:lstStyle/>
          <a:p>
            <a:pPr algn="ctr"/>
            <a:r>
              <a:rPr lang="en-US" sz="6000" smtClean="0"/>
              <a:t>Bringing It Together-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52400" y="1676400"/>
            <a:ext cx="8763000" cy="5181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endParaRPr lang="en-US" sz="1600" b="1" u="sng" dirty="0">
              <a:latin typeface="Arial Black" pitchFamily="-107" charset="0"/>
            </a:endParaRP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r>
              <a:rPr lang="en-US" sz="1600" b="1" u="sng" dirty="0">
                <a:latin typeface="+mj-lt"/>
              </a:rPr>
              <a:t>Standard 1:</a:t>
            </a:r>
            <a:r>
              <a:rPr lang="en-US" sz="1600" b="1" dirty="0">
                <a:latin typeface="+mj-lt"/>
              </a:rPr>
              <a:t> </a:t>
            </a: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r>
              <a:rPr lang="en-US" sz="1600" b="1" dirty="0">
                <a:latin typeface="+mj-lt"/>
              </a:rPr>
              <a:t>Accesses information efficiently and effectively to inquire, think critically, and gain knowledge</a:t>
            </a: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r>
              <a:rPr lang="en-US" sz="1600" b="1" dirty="0">
                <a:latin typeface="+mj-lt"/>
              </a:rPr>
              <a:t>	</a:t>
            </a:r>
            <a:r>
              <a:rPr lang="en-US" sz="1400" b="1" dirty="0">
                <a:latin typeface="+mj-lt"/>
              </a:rPr>
              <a:t>-Develops and uses successful strategies for locating information</a:t>
            </a: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endParaRPr lang="en-US" sz="1400" b="1" dirty="0">
              <a:latin typeface="+mj-lt"/>
            </a:endParaRP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r>
              <a:rPr lang="en-US" sz="1600" b="1" u="sng" dirty="0">
                <a:latin typeface="+mj-lt"/>
              </a:rPr>
              <a:t>Library Benchmark:</a:t>
            </a:r>
            <a:r>
              <a:rPr lang="en-US" sz="1600" b="1" dirty="0">
                <a:latin typeface="+mj-lt"/>
              </a:rPr>
              <a:t> </a:t>
            </a: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r>
              <a:rPr lang="en-US" sz="1600" b="1" dirty="0">
                <a:latin typeface="+mj-lt"/>
              </a:rPr>
              <a:t>Understands the basic organizational pattern of library</a:t>
            </a: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endParaRPr lang="en-US" sz="1600" b="1" dirty="0">
              <a:latin typeface="+mj-lt"/>
            </a:endParaRP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r>
              <a:rPr lang="en-US" sz="1600" b="1" u="sng" dirty="0">
                <a:latin typeface="+mj-lt"/>
              </a:rPr>
              <a:t>Objectives: </a:t>
            </a: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r>
              <a:rPr lang="en-US" sz="1600" b="1" dirty="0">
                <a:latin typeface="+mj-lt"/>
              </a:rPr>
              <a:t>	1. </a:t>
            </a:r>
            <a:r>
              <a:rPr lang="en-US" sz="1400" b="1" dirty="0">
                <a:latin typeface="+mj-lt"/>
              </a:rPr>
              <a:t>Defines difference between fiction and nonfiction</a:t>
            </a:r>
            <a:r>
              <a:rPr lang="en-US" sz="1600" b="1" dirty="0">
                <a:latin typeface="+mj-lt"/>
              </a:rPr>
              <a:t> </a:t>
            </a: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r>
              <a:rPr lang="en-US" sz="1600" b="1" dirty="0">
                <a:latin typeface="+mj-lt"/>
              </a:rPr>
              <a:t>	2. </a:t>
            </a:r>
            <a:r>
              <a:rPr lang="en-US" sz="1400" b="1" dirty="0">
                <a:latin typeface="+mj-lt"/>
              </a:rPr>
              <a:t>Recognizes call number and begins to understand grouping of materials by call number</a:t>
            </a: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endParaRPr lang="en-US" sz="1600" b="1" dirty="0">
              <a:latin typeface="+mj-lt"/>
            </a:endParaRP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r>
              <a:rPr lang="en-US" sz="1600" b="1" u="sng" dirty="0">
                <a:latin typeface="+mj-lt"/>
              </a:rPr>
              <a:t>Illinois State Learning Standards:</a:t>
            </a:r>
            <a:r>
              <a:rPr lang="en-US" sz="1600" b="1" dirty="0">
                <a:latin typeface="+mj-lt"/>
              </a:rPr>
              <a:t> </a:t>
            </a: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r>
              <a:rPr lang="en-US" sz="1600" b="1" dirty="0">
                <a:latin typeface="+mj-lt"/>
              </a:rPr>
              <a:t>	</a:t>
            </a:r>
            <a:r>
              <a:rPr lang="en-US" sz="1400" b="1" dirty="0">
                <a:latin typeface="+mj-lt"/>
              </a:rPr>
              <a:t>2.A.1b Classify literary works as fiction or non-fiction</a:t>
            </a: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r>
              <a:rPr lang="en-US" sz="1400" b="1" dirty="0">
                <a:latin typeface="+mj-lt"/>
              </a:rPr>
              <a:t>	6.A.1a Identify whole numbers and compare them using the symbols &lt;,&gt; or = and the 		     words “greater than”, “less than” or “equal to” applying counting, grouping and place value concepts</a:t>
            </a: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endParaRPr lang="en-US" sz="1400" b="1" dirty="0">
              <a:latin typeface="+mj-lt"/>
            </a:endParaRP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r>
              <a:rPr lang="en-US" sz="1400" b="1" u="sng" dirty="0">
                <a:latin typeface="+mj-lt"/>
              </a:rPr>
              <a:t>AASL Standards</a:t>
            </a: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r>
              <a:rPr lang="en-US" sz="1400" b="1" dirty="0">
                <a:latin typeface="+mj-lt"/>
              </a:rPr>
              <a:t>	1.1.2 Use prior and background knowledge as context for new learning. (plus others)</a:t>
            </a: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endParaRPr lang="en-US" sz="1400" b="1" dirty="0">
              <a:latin typeface="+mj-lt"/>
            </a:endParaRP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endParaRPr lang="en-US" sz="1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192213"/>
            <a:ext cx="8229600" cy="11398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Scope and Sequence- </a:t>
            </a:r>
            <a:br>
              <a:rPr lang="en-US" dirty="0" smtClean="0"/>
            </a:br>
            <a:r>
              <a:rPr lang="en-US" dirty="0" smtClean="0"/>
              <a:t>The Curriculum Map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1000" y="2179638"/>
            <a:ext cx="8229600" cy="4144962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/>
              <a:t>Defines who learns skills and when those skills are introduced, practiced, and mastered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/>
              <a:t>Can be as general or specific as appropriate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/>
              <a:t>Can be aligned with the curriculums of other teachers and the state and national grade level benchmarks and standards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" pitchFamily="-107" charset="2"/>
              <a:buNone/>
              <a:defRPr/>
            </a:pPr>
            <a:r>
              <a:rPr lang="en-US" sz="2800" dirty="0" smtClean="0">
                <a:hlinkClick r:id="rId2"/>
              </a:rPr>
              <a:t>Examples on-line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9530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dirty="0" smtClean="0">
                <a:latin typeface="+mj-lt"/>
              </a:rPr>
              <a:t>Impact on the Students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+mj-lt"/>
              </a:rPr>
              <a:t>Illinois Study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+mj-lt"/>
              </a:rPr>
              <a:t>School Libraries Work</a:t>
            </a:r>
          </a:p>
          <a:p>
            <a:pPr lvl="2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+mj-lt"/>
                <a:hlinkClick r:id="rId2"/>
              </a:rPr>
              <a:t>www.scholastic.com/librarypublishing</a:t>
            </a:r>
            <a:endParaRPr lang="en-US" dirty="0" smtClean="0">
              <a:latin typeface="+mj-lt"/>
            </a:endParaRPr>
          </a:p>
          <a:p>
            <a:pPr lvl="2" indent="-246888" fontAlgn="auto">
              <a:spcAft>
                <a:spcPts val="0"/>
              </a:spcAft>
              <a:buFont typeface="Wingdings 2"/>
              <a:buChar char=""/>
              <a:defRPr/>
            </a:pPr>
            <a:endParaRPr lang="en-US" sz="1000" dirty="0" smtClean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dirty="0" smtClean="0">
                <a:latin typeface="+mj-lt"/>
              </a:rPr>
              <a:t>Why should the Administration Care?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+mj-lt"/>
              </a:rPr>
              <a:t>They are Instructional Leaders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+mj-lt"/>
              </a:rPr>
              <a:t>Impact on Student Achievement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+mj-lt"/>
              </a:rPr>
              <a:t>Data-driven Decision Making</a:t>
            </a:r>
          </a:p>
          <a:p>
            <a:pPr lvl="2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i="1" u="sng" dirty="0" smtClean="0">
                <a:latin typeface="+mj-lt"/>
              </a:rPr>
              <a:t>Accountability For Results- Realities of Data-Driven </a:t>
            </a:r>
            <a:r>
              <a:rPr lang="en-US" i="1" u="sng" smtClean="0">
                <a:latin typeface="+mj-lt"/>
              </a:rPr>
              <a:t>Decision Making </a:t>
            </a:r>
            <a:r>
              <a:rPr lang="en-US" smtClean="0">
                <a:latin typeface="+mj-lt"/>
              </a:rPr>
              <a:t>Dr</a:t>
            </a:r>
            <a:r>
              <a:rPr lang="en-US" dirty="0" smtClean="0">
                <a:latin typeface="+mj-lt"/>
              </a:rPr>
              <a:t>. Sandra Watkins and Donna McCaw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685800"/>
            <a:ext cx="8763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atin typeface="+mj-lt"/>
              </a:rPr>
              <a:t>Why  have a Curriculum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atin typeface="+mj-lt"/>
              </a:rPr>
              <a:t>Aligned to Standards? </a:t>
            </a:r>
            <a:endParaRPr lang="en-US" sz="36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47800"/>
            <a:ext cx="8153400" cy="18256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dirty="0" smtClean="0"/>
              <a:t>Additional Resources </a:t>
            </a:r>
            <a:br>
              <a:rPr lang="en-US" sz="6000" dirty="0" smtClean="0"/>
            </a:br>
            <a:r>
              <a:rPr lang="en-US" sz="6000" dirty="0" smtClean="0"/>
              <a:t>Available On-line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3200400"/>
            <a:ext cx="8229600" cy="2057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endParaRPr lang="en-US" sz="1200" dirty="0"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endParaRPr lang="en-US" sz="1050" dirty="0">
              <a:latin typeface="+mn-lt"/>
            </a:endParaRPr>
          </a:p>
          <a:p>
            <a:pPr marL="274320" indent="-27432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-107" charset="2"/>
              <a:buNone/>
              <a:defRPr/>
            </a:pPr>
            <a:r>
              <a:rPr lang="en-US" sz="6000" dirty="0">
                <a:latin typeface="+mj-lt"/>
                <a:hlinkClick r:id="rId2"/>
              </a:rPr>
              <a:t>http://isail.wikidot.com</a:t>
            </a:r>
            <a:endParaRPr lang="en-US" sz="7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0723" name="Picture 12" descr="Nature_Sundown_Sea_sunset_00534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7025" y="0"/>
            <a:ext cx="10059988" cy="6858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1143000" y="914400"/>
            <a:ext cx="69342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latin typeface="+mj-lt"/>
              </a:rPr>
              <a:t>On The Horizon…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pPr algn="ctr"/>
            <a:r>
              <a:rPr lang="en-US" smtClean="0"/>
              <a:t>Contact Information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b="1" dirty="0" smtClean="0">
                <a:latin typeface="+mj-lt"/>
              </a:rPr>
              <a:t>Angie Green</a:t>
            </a:r>
            <a:r>
              <a:rPr lang="en-US" sz="1800" dirty="0" smtClean="0">
                <a:latin typeface="+mj-lt"/>
              </a:rPr>
              <a:t>			</a:t>
            </a:r>
            <a:r>
              <a:rPr lang="en-US" sz="2800" b="1" dirty="0" smtClean="0">
                <a:latin typeface="+mj-lt"/>
              </a:rPr>
              <a:t>Becky Robinson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800" dirty="0" smtClean="0">
                <a:latin typeface="+mj-lt"/>
              </a:rPr>
              <a:t>Alliance Library System		Galesburg High School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800" dirty="0" smtClean="0">
                <a:latin typeface="+mj-lt"/>
              </a:rPr>
              <a:t>600 High Point Lane		1135 West Fremont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800" dirty="0" smtClean="0">
                <a:latin typeface="+mj-lt"/>
              </a:rPr>
              <a:t>East Peoria, IL  61611		Galesburg, IL  61401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800" dirty="0" smtClean="0">
                <a:latin typeface="+mj-lt"/>
              </a:rPr>
              <a:t>(309) 694-9200 ext. 2108		(309)  343-4146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800" dirty="0" smtClean="0">
                <a:latin typeface="+mj-lt"/>
                <a:hlinkClick r:id="rId2"/>
              </a:rPr>
              <a:t>agreen@alliancelibrarysystem.com</a:t>
            </a:r>
            <a:r>
              <a:rPr lang="en-US" sz="1800" dirty="0" smtClean="0">
                <a:latin typeface="+mj-lt"/>
              </a:rPr>
              <a:t>	</a:t>
            </a:r>
            <a:r>
              <a:rPr lang="en-US" sz="1800" dirty="0" smtClean="0">
                <a:latin typeface="+mj-lt"/>
                <a:hlinkClick r:id="rId3"/>
              </a:rPr>
              <a:t>brobinson@galesburg205.org</a:t>
            </a:r>
            <a:endParaRPr lang="en-US" sz="1800" dirty="0" smtClean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1800" dirty="0" smtClean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b="1" dirty="0" smtClean="0">
                <a:latin typeface="+mj-lt"/>
              </a:rPr>
              <a:t>Christy </a:t>
            </a:r>
            <a:r>
              <a:rPr lang="en-US" sz="2800" b="1" dirty="0" err="1" smtClean="0">
                <a:latin typeface="+mj-lt"/>
              </a:rPr>
              <a:t>Semande</a:t>
            </a:r>
            <a:endParaRPr lang="en-US" sz="2800" b="1" dirty="0" smtClean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800" dirty="0" smtClean="0">
                <a:latin typeface="+mj-lt"/>
              </a:rPr>
              <a:t>Canton High School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800" dirty="0" smtClean="0">
                <a:latin typeface="+mj-lt"/>
              </a:rPr>
              <a:t>1001 North Main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800" dirty="0" smtClean="0">
                <a:latin typeface="+mj-lt"/>
              </a:rPr>
              <a:t>Canton, IL  61520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800" dirty="0" smtClean="0">
                <a:latin typeface="+mj-lt"/>
              </a:rPr>
              <a:t>(309)  647-1820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800" dirty="0" smtClean="0">
                <a:latin typeface="+mj-lt"/>
                <a:hlinkClick r:id="rId4"/>
              </a:rPr>
              <a:t>csemande@cantonusd.org</a:t>
            </a:r>
            <a:endParaRPr lang="en-US" sz="1800" dirty="0" smtClean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1800" dirty="0" smtClean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139825"/>
          </a:xfrm>
        </p:spPr>
        <p:txBody>
          <a:bodyPr/>
          <a:lstStyle/>
          <a:p>
            <a:pPr algn="ctr"/>
            <a:r>
              <a:rPr lang="en-US" sz="7000" smtClean="0"/>
              <a:t>What is I-SAIL?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33400" y="2286000"/>
            <a:ext cx="8077200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I-SAIL is a set of library standards and benchmarks organized by grade levels that includes lesson plan objectives and selected Illinois and AASL Learning 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Standards and guided by NETS-S Standards</a:t>
            </a:r>
            <a:endParaRPr lang="en-US" sz="400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36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304800" y="2209800"/>
            <a:ext cx="86106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-107" charset="2"/>
              <a:buChar char="Ø"/>
              <a:defRPr/>
            </a:pPr>
            <a:r>
              <a:rPr lang="en-US" sz="3200" dirty="0">
                <a:latin typeface="+mj-lt"/>
              </a:rPr>
              <a:t>Jan 2008: Alliance Library System </a:t>
            </a:r>
            <a:r>
              <a:rPr lang="en-US" sz="3200" dirty="0">
                <a:latin typeface="+mj-lt"/>
              </a:rPr>
              <a:t>Focus </a:t>
            </a:r>
            <a:r>
              <a:rPr lang="en-US" sz="3200" dirty="0">
                <a:latin typeface="+mj-lt"/>
              </a:rPr>
              <a:t>Group</a:t>
            </a:r>
            <a:endParaRPr lang="en-US" sz="3200" dirty="0"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-107" charset="2"/>
              <a:buChar char="Ø"/>
              <a:defRPr/>
            </a:pPr>
            <a:r>
              <a:rPr lang="en-US" sz="3200" dirty="0">
                <a:latin typeface="+mj-lt"/>
              </a:rPr>
              <a:t>Feb 2008: Permission for use from Iowa </a:t>
            </a:r>
            <a:r>
              <a:rPr lang="en-US" sz="3200" dirty="0">
                <a:latin typeface="+mj-lt"/>
              </a:rPr>
              <a:t>City,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-107" charset="2"/>
              <a:buChar char="Ø"/>
              <a:defRPr/>
            </a:pPr>
            <a:r>
              <a:rPr lang="en-US" sz="3200" dirty="0">
                <a:latin typeface="+mj-lt"/>
              </a:rPr>
              <a:t>Aug 2008: CD/Wiki for ALS members</a:t>
            </a:r>
            <a:endParaRPr lang="en-US" sz="3200" dirty="0"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-107" charset="2"/>
              <a:buChar char="Ø"/>
              <a:defRPr/>
            </a:pPr>
            <a:r>
              <a:rPr lang="en-US" sz="3200" dirty="0">
                <a:latin typeface="+mj-lt"/>
              </a:rPr>
              <a:t>Nov 2008: Introduced at ISLMA Conference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-107" charset="2"/>
              <a:buChar char="Ø"/>
              <a:defRPr/>
            </a:pPr>
            <a:r>
              <a:rPr lang="en-US" sz="3200" dirty="0">
                <a:latin typeface="+mj-lt"/>
              </a:rPr>
              <a:t>Jan 2009: I-SAIL adopted by ISLMA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-107" charset="2"/>
              <a:buChar char="Ø"/>
              <a:defRPr/>
            </a:pPr>
            <a:r>
              <a:rPr lang="en-US" sz="3200" dirty="0">
                <a:latin typeface="+mj-lt"/>
              </a:rPr>
              <a:t>During 2009: more than 15 Professional 	Development workshops presented around 	the state</a:t>
            </a:r>
            <a:endParaRPr lang="en-US" sz="32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914400"/>
            <a:ext cx="7772400" cy="1169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Project History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838200"/>
            <a:ext cx="8686800" cy="6477000"/>
          </a:xfrm>
          <a:prstGeom prst="rect">
            <a:avLst/>
          </a:prstGeom>
        </p:spPr>
        <p:txBody>
          <a:bodyPr numCol="2" spcCol="457200">
            <a:spAutoFit/>
          </a:bodyPr>
          <a:lstStyle/>
          <a:p>
            <a:pPr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u="sng" dirty="0">
                <a:latin typeface="+mj-lt"/>
              </a:rPr>
              <a:t>Standard 1:</a:t>
            </a:r>
            <a:r>
              <a:rPr lang="en-US" sz="1200" b="1" dirty="0">
                <a:latin typeface="+mj-lt"/>
              </a:rPr>
              <a:t> Accesses information efficiently and effectively to inquire, think critically, and gain knowledge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Recognizes the need for information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Formulates questions based on information needs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Identifies a variety of potential sources of information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Develops and uses successful strategies for locating information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Seeks information from diverse sources, contexts, disciplines and cultures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atin typeface="+mj-lt"/>
            </a:endParaRPr>
          </a:p>
          <a:p>
            <a:pPr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u="sng" dirty="0">
                <a:latin typeface="+mj-lt"/>
              </a:rPr>
              <a:t>Standard 3:</a:t>
            </a:r>
            <a:r>
              <a:rPr lang="en-US" sz="1200" b="1" dirty="0">
                <a:latin typeface="+mj-lt"/>
              </a:rPr>
              <a:t> Uses information accurately, creatively, and ethically to share knowledge and participate ethically and productively as members of our democratic society</a:t>
            </a:r>
            <a:r>
              <a:rPr lang="en-US" sz="1200" dirty="0">
                <a:latin typeface="+mj-lt"/>
              </a:rPr>
              <a:t>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Organizes information for practical application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Integrates new information into one's own knowledge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Produces and communicates information and ideas in appropriate formats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Devises strategies for revising and improving process and product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Practices ethical behavior in regard to information and information technology (including freedom of speech, censorship, copyright and plagiarism)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atin typeface="+mj-lt"/>
            </a:endParaRPr>
          </a:p>
          <a:p>
            <a:pPr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u="sng" dirty="0">
                <a:latin typeface="+mj-lt"/>
              </a:rPr>
              <a:t>Standard 5:</a:t>
            </a:r>
            <a:r>
              <a:rPr lang="en-US" sz="1200" b="1" dirty="0">
                <a:latin typeface="+mj-lt"/>
              </a:rPr>
              <a:t> Understands and practices Internet safety when using any social electronic media for educational or leisure purposes.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Practices strategies that promote personal safety and protect online and offline reputation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Recognizes a variety of networked environments as public places that are governed by codes of behavior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Knows how to protect electronic devices from harm in an online environment </a:t>
            </a:r>
            <a:endParaRPr lang="en-US" sz="12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2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200" dirty="0">
              <a:latin typeface="+mj-lt"/>
            </a:endParaRPr>
          </a:p>
          <a:p>
            <a:pPr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u="sng" dirty="0">
                <a:latin typeface="+mj-lt"/>
              </a:rPr>
              <a:t>Standard 2:</a:t>
            </a:r>
            <a:r>
              <a:rPr lang="en-US" sz="1200" b="1" dirty="0">
                <a:latin typeface="+mj-lt"/>
              </a:rPr>
              <a:t> Evaluates information critically and competently to draw conclusions, make informed decisions, apply knowledge to new situations, and create new knowledge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Determines accuracy, relevance, and comprehensiveness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Distinguishes among fact, point of view, and opinion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Identifies inaccurate and misleading information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Selects information appropriate to the problem or question at hand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atin typeface="+mj-lt"/>
            </a:endParaRPr>
          </a:p>
          <a:p>
            <a:pPr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u="sng" dirty="0">
                <a:latin typeface="+mj-lt"/>
              </a:rPr>
              <a:t>Standard 4: </a:t>
            </a:r>
            <a:r>
              <a:rPr lang="en-US" sz="1200" b="1" dirty="0">
                <a:latin typeface="+mj-lt"/>
              </a:rPr>
              <a:t>Appreciates literature and other creative expressions of information and pursues information related to personal interests and aesthetic growth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Is a competent and self-motivated reader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Develops a background in types of literature and literary elements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Derives meaning from information presented creatively in a variety of formats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Seeks information related to personal well-being, such as career interests, community involvement, health matters, and recreational pursuits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j-lt"/>
              </a:rPr>
              <a:t>Designs, develops and evaluates information products and solutions related to personal interests 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724400" y="5135563"/>
            <a:ext cx="39624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+mj-lt"/>
              </a:rPr>
              <a:t>The I-SAIL Standards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305800" cy="56388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en-US" smtClean="0"/>
          </a:p>
        </p:txBody>
      </p:sp>
      <p:pic>
        <p:nvPicPr>
          <p:cNvPr id="1741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668338"/>
            <a:ext cx="8839200" cy="603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685800"/>
            <a:ext cx="8839200" cy="603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Callout 4"/>
          <p:cNvSpPr/>
          <p:nvPr/>
        </p:nvSpPr>
        <p:spPr>
          <a:xfrm>
            <a:off x="152400" y="4038600"/>
            <a:ext cx="2590800" cy="1828800"/>
          </a:xfrm>
          <a:prstGeom prst="wedgeEllipseCallout">
            <a:avLst>
              <a:gd name="adj1" fmla="val 35236"/>
              <a:gd name="adj2" fmla="val -130726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Library Standards, Benchmark and Objectives Used from Iowa City Model</a:t>
            </a:r>
            <a:endParaRPr lang="en-US" dirty="0">
              <a:latin typeface="+mj-lt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3200400" y="4419600"/>
            <a:ext cx="2819400" cy="1981200"/>
          </a:xfrm>
          <a:prstGeom prst="wedgeEllipseCallout">
            <a:avLst>
              <a:gd name="adj1" fmla="val 18272"/>
              <a:gd name="adj2" fmla="val -137045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Tied to Illinois Learning Standards; Soon to be 21</a:t>
            </a:r>
            <a:r>
              <a:rPr lang="en-US" baseline="30000" dirty="0">
                <a:latin typeface="+mj-lt"/>
              </a:rPr>
              <a:t>st</a:t>
            </a:r>
            <a:r>
              <a:rPr lang="en-US" dirty="0">
                <a:latin typeface="+mj-lt"/>
              </a:rPr>
              <a:t> </a:t>
            </a:r>
            <a:r>
              <a:rPr lang="en-US" dirty="0">
                <a:latin typeface="+mj-lt"/>
              </a:rPr>
              <a:t>Century Standards</a:t>
            </a:r>
            <a:endParaRPr lang="en-US" dirty="0">
              <a:latin typeface="+mj-lt"/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6019800" y="381000"/>
            <a:ext cx="2514600" cy="1600200"/>
          </a:xfrm>
          <a:prstGeom prst="wedgeEllipseCallout">
            <a:avLst>
              <a:gd name="adj1" fmla="val 16579"/>
              <a:gd name="adj2" fmla="val 7679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Tied to AASL and NETS-S Standards</a:t>
            </a:r>
            <a:endParaRPr lang="en-US" dirty="0">
              <a:latin typeface="+mj-lt"/>
            </a:endParaRPr>
          </a:p>
        </p:txBody>
      </p:sp>
      <p:sp>
        <p:nvSpPr>
          <p:cNvPr id="11" name="Flowchart: Alternate Process 10"/>
          <p:cNvSpPr/>
          <p:nvPr/>
        </p:nvSpPr>
        <p:spPr>
          <a:xfrm>
            <a:off x="6248400" y="3505200"/>
            <a:ext cx="2590800" cy="2743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+mj-lt"/>
              </a:rPr>
              <a:t>Available on-line as a Word document so you can edit/add/reference local initiatives, mission statements, and so on… </a:t>
            </a:r>
            <a:endParaRPr lang="en-US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1058863"/>
            <a:ext cx="4876800" cy="5181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1000" y="1287463"/>
            <a:ext cx="3429000" cy="55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-107" charset="0"/>
              </a:rPr>
              <a:t>I-SAIL is organized 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-107" charset="0"/>
              </a:rPr>
              <a:t>by grade levels so you can find the information you need more quickly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 dirty="0">
              <a:latin typeface="Arial Black" pitchFamily="-107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-107" charset="0"/>
              </a:rPr>
              <a:t>K-2 Early Elementary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-107" charset="0"/>
              </a:rPr>
              <a:t>3-5 Late Elementary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-107" charset="0"/>
              </a:rPr>
              <a:t>6-8 Middle School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-107" charset="0"/>
              </a:rPr>
              <a:t>9-12 High School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000" dirty="0">
              <a:latin typeface="Arial Black" pitchFamily="-107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81000"/>
            <a:ext cx="4110038" cy="6400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838200" y="5257800"/>
            <a:ext cx="2971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-107" charset="0"/>
              </a:rPr>
              <a:t>Objectives can be copied into </a:t>
            </a:r>
            <a:r>
              <a:rPr lang="en-US" sz="2000" i="1" u="sng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-107" charset="0"/>
              </a:rPr>
              <a:t>YOUR</a:t>
            </a: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-107" charset="0"/>
              </a:rPr>
              <a:t> lesson plans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28600" y="457200"/>
            <a:ext cx="40386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-107" charset="0"/>
              </a:rPr>
              <a:t>Objectives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-107" charset="0"/>
              </a:rPr>
              <a:t> are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-107" charset="0"/>
              </a:rPr>
              <a:t>statements that describe—in precise, measurable, and obtainable terms—defined and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-107" charset="0"/>
              </a:rPr>
              <a:t>desired learner outcomes.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5410200" cy="6324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867400" y="533400"/>
            <a:ext cx="30480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>
                <a:latin typeface="Arial Black" pitchFamily="-107" charset="0"/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-107" charset="0"/>
              </a:rPr>
              <a:t>Select state and national standards have been referenced, but don’t forget to look for more!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791200" y="4495800"/>
            <a:ext cx="3200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-107" charset="0"/>
              </a:rPr>
              <a:t>Get your own copies of the Illinois Learning standards on-line at </a:t>
            </a:r>
            <a:r>
              <a:rPr lang="en-US" sz="1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-107" charset="0"/>
                <a:hlinkClick r:id="rId3"/>
              </a:rPr>
              <a:t>http://www.isbe.net/</a:t>
            </a:r>
            <a:r>
              <a:rPr lang="en-US" sz="1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-107" charset="0"/>
              </a:rPr>
              <a:t> as a Word document or as a PDF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>
              <a:effectLst>
                <a:outerShdw blurRad="38100" dist="38100" dir="2700000" algn="tl">
                  <a:srgbClr val="000000"/>
                </a:outerShdw>
              </a:effectLst>
              <a:latin typeface="Arial Black" pitchFamily="-107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-107" charset="0"/>
              </a:rPr>
              <a:t>AASL Standards available at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-107" charset="0"/>
                <a:hlinkClick r:id="rId4"/>
              </a:rPr>
              <a:t>www.ala.org/aasl/standards</a:t>
            </a:r>
            <a:endParaRPr lang="en-US" sz="1400" b="1" dirty="0">
              <a:effectLst>
                <a:outerShdw blurRad="38100" dist="38100" dir="2700000" algn="tl">
                  <a:srgbClr val="000000"/>
                </a:outerShdw>
              </a:effectLst>
              <a:latin typeface="Arial Black" pitchFamily="-107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>
              <a:effectLst>
                <a:outerShdw blurRad="38100" dist="38100" dir="2700000" algn="tl">
                  <a:srgbClr val="000000"/>
                </a:outerShdw>
              </a:effectLst>
              <a:latin typeface="Arial Black" pitchFamily="-107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187</TotalTime>
  <Words>677</Words>
  <Application>Microsoft Office PowerPoint</Application>
  <PresentationFormat>On-screen Show (4:3)</PresentationFormat>
  <Paragraphs>112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Constantia</vt:lpstr>
      <vt:lpstr>Arial</vt:lpstr>
      <vt:lpstr>Calibri</vt:lpstr>
      <vt:lpstr>Wingdings 2</vt:lpstr>
      <vt:lpstr>Arial Black</vt:lpstr>
      <vt:lpstr>Wingdings</vt:lpstr>
      <vt:lpstr>Flow</vt:lpstr>
      <vt:lpstr>Flow</vt:lpstr>
      <vt:lpstr>Slide 1</vt:lpstr>
      <vt:lpstr>What is I-SAIL?</vt:lpstr>
      <vt:lpstr>Slide 3</vt:lpstr>
      <vt:lpstr>Slide 4</vt:lpstr>
      <vt:lpstr>Slide 5</vt:lpstr>
      <vt:lpstr>Slide 6</vt:lpstr>
      <vt:lpstr>Slide 7</vt:lpstr>
      <vt:lpstr>Slide 8</vt:lpstr>
      <vt:lpstr>Slide 9</vt:lpstr>
      <vt:lpstr>Sample Lesson Plan</vt:lpstr>
      <vt:lpstr>Slide 11</vt:lpstr>
      <vt:lpstr>Slide 12</vt:lpstr>
      <vt:lpstr>Slide 13</vt:lpstr>
      <vt:lpstr>Bringing It Together-</vt:lpstr>
      <vt:lpstr>Scope and Sequence-  The Curriculum Map</vt:lpstr>
      <vt:lpstr>Slide 16</vt:lpstr>
      <vt:lpstr>Additional Resources  Available On-line</vt:lpstr>
      <vt:lpstr>Slide 18</vt:lpstr>
      <vt:lpstr>Contact Information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Christy</dc:creator>
  <cp:lastModifiedBy>GHS</cp:lastModifiedBy>
  <cp:revision>21</cp:revision>
  <dcterms:created xsi:type="dcterms:W3CDTF">2009-11-04T00:27:58Z</dcterms:created>
  <dcterms:modified xsi:type="dcterms:W3CDTF">2010-01-21T21:17:31Z</dcterms:modified>
</cp:coreProperties>
</file>